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3" r:id="rId2"/>
  </p:sldMasterIdLst>
  <p:notesMasterIdLst>
    <p:notesMasterId r:id="rId12"/>
  </p:notesMasterIdLst>
  <p:sldIdLst>
    <p:sldId id="264" r:id="rId3"/>
    <p:sldId id="303" r:id="rId4"/>
    <p:sldId id="304" r:id="rId5"/>
    <p:sldId id="301" r:id="rId6"/>
    <p:sldId id="308" r:id="rId7"/>
    <p:sldId id="307" r:id="rId8"/>
    <p:sldId id="305" r:id="rId9"/>
    <p:sldId id="306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4" autoAdjust="0"/>
  </p:normalViewPr>
  <p:slideViewPr>
    <p:cSldViewPr>
      <p:cViewPr varScale="1">
        <p:scale>
          <a:sx n="73" d="100"/>
          <a:sy n="73" d="100"/>
        </p:scale>
        <p:origin x="166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33DB1-4714-4378-AA1E-11AE7CF54542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587F9-39EE-42ED-9F1E-02B044A13A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480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10594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914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844" y="6096000"/>
            <a:ext cx="6172200" cy="61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0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4594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297363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61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200"/>
            <a:ext cx="2057400" cy="5287963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200"/>
            <a:ext cx="6019800" cy="5287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523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8620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31325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6131461"/>
            <a:ext cx="1981200" cy="4998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031381"/>
            <a:ext cx="1306740" cy="7000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265" y="6091162"/>
            <a:ext cx="538625" cy="58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8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3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81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58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4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1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85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2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4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4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09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8620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616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708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7511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2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787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6171" y="178208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171" y="2421847"/>
            <a:ext cx="4040188" cy="37503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3996" y="178208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3996" y="2421847"/>
            <a:ext cx="4041775" cy="37503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2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" t="26789" r="2538" b="38483"/>
          <a:stretch/>
        </p:blipFill>
        <p:spPr>
          <a:xfrm>
            <a:off x="3915668" y="6368376"/>
            <a:ext cx="1214161" cy="3438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83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61" y="6361846"/>
            <a:ext cx="914400" cy="3822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39096"/>
            <a:ext cx="757536" cy="50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649067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2239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3778"/>
            <a:ext cx="3008313" cy="10541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641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828800"/>
            <a:ext cx="3008313" cy="4297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8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DB2C1F-1B62-421F-9A4F-0309CD96F005}" type="datetimeFigureOut">
              <a:rPr lang="en-US" smtClean="0"/>
              <a:t>4/12/2021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BB44946-FD61-4344-81D8-AC70F37BEA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4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37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924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arylandaviation.com/register/" TargetMode="External"/><Relationship Id="rId2" Type="http://schemas.openxmlformats.org/officeDocument/2006/relationships/hyperlink" Target="http://www.marylandaviatio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mailto:JEdwards5@BWIAirport.com" TargetMode="Externa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0" y="3048000"/>
            <a:ext cx="7772400" cy="1523999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OFFICE OF ADMINISTRATIVE SERVICES</a:t>
            </a:r>
            <a:br>
              <a:rPr lang="en-US" sz="2000" b="1" dirty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TENANT MANAGER’S MEETING</a:t>
            </a:r>
            <a:br>
              <a:rPr lang="en-US" sz="2000" b="1" dirty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2000" b="1" dirty="0">
                <a:solidFill>
                  <a:srgbClr val="CC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 16, 2021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6885FB-B91E-479A-851E-F3E649101627}"/>
              </a:ext>
            </a:extLst>
          </p:cNvPr>
          <p:cNvSpPr txBox="1"/>
          <p:nvPr/>
        </p:nvSpPr>
        <p:spPr>
          <a:xfrm>
            <a:off x="609600" y="44958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Decal Hangtag Update</a:t>
            </a:r>
          </a:p>
        </p:txBody>
      </p:sp>
    </p:spTree>
    <p:extLst>
      <p:ext uri="{BB962C8B-B14F-4D97-AF65-F5344CB8AC3E}">
        <p14:creationId xmlns:p14="http://schemas.microsoft.com/office/powerpoint/2010/main" val="506092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7E46C-DEF0-41BD-8F53-ED1C1E3EE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45" y="626337"/>
            <a:ext cx="8793610" cy="325866"/>
          </a:xfrm>
          <a:solidFill>
            <a:srgbClr val="C0000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2000" b="1" u="sng" dirty="0"/>
              <a:t>AUTHORIZED SIGNATURE &amp; BILLING SHEET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3DF526-6985-45A9-8159-018B85C55EA0}"/>
              </a:ext>
            </a:extLst>
          </p:cNvPr>
          <p:cNvSpPr txBox="1"/>
          <p:nvPr/>
        </p:nvSpPr>
        <p:spPr>
          <a:xfrm>
            <a:off x="5539820" y="1080712"/>
            <a:ext cx="2537368" cy="1046440"/>
          </a:xfrm>
          <a:prstGeom prst="rect">
            <a:avLst/>
          </a:prstGeom>
          <a:noFill/>
          <a:ln cap="rnd" cmpd="tri">
            <a:solidFill>
              <a:srgbClr val="C0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Instructions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Download this form from the www.marylandaviation.com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Complete and </a:t>
            </a:r>
            <a:r>
              <a:rPr lang="en-US" sz="1200" dirty="0">
                <a:solidFill>
                  <a:prstClr val="black"/>
                </a:solidFill>
                <a:latin typeface="Calibri"/>
              </a:rPr>
              <a:t>email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back to Office of Administrative Services.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D7B8D18-D48F-42B5-BF92-9A023B51356D}"/>
              </a:ext>
            </a:extLst>
          </p:cNvPr>
          <p:cNvSpPr txBox="1">
            <a:spLocks/>
          </p:cNvSpPr>
          <p:nvPr/>
        </p:nvSpPr>
        <p:spPr>
          <a:xfrm rot="16200000">
            <a:off x="-2931759" y="3558097"/>
            <a:ext cx="6231664" cy="368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Authorized Signature &amp; Billing Sheet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3D3FFE-D501-4468-86A1-4B1C0CD69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50" y="1066923"/>
            <a:ext cx="3894074" cy="50293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7A5CE98-DCDA-4C7F-81E2-B71252627530}"/>
              </a:ext>
            </a:extLst>
          </p:cNvPr>
          <p:cNvGrpSpPr/>
          <p:nvPr/>
        </p:nvGrpSpPr>
        <p:grpSpPr>
          <a:xfrm>
            <a:off x="4271487" y="2320094"/>
            <a:ext cx="3805701" cy="523220"/>
            <a:chOff x="3616362" y="2695987"/>
            <a:chExt cx="3548217" cy="523220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1A810146-FA99-47D3-9199-3D976A345436}"/>
                </a:ext>
              </a:extLst>
            </p:cNvPr>
            <p:cNvCxnSpPr>
              <a:cxnSpLocks/>
              <a:stCxn id="15" idx="1"/>
            </p:cNvCxnSpPr>
            <p:nvPr/>
          </p:nvCxnSpPr>
          <p:spPr>
            <a:xfrm flipH="1">
              <a:off x="3616362" y="2922977"/>
              <a:ext cx="1248704" cy="59644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7B7DC7E-7F1D-40FE-8522-4378CC4FFD2F}"/>
                </a:ext>
              </a:extLst>
            </p:cNvPr>
            <p:cNvSpPr txBox="1"/>
            <p:nvPr/>
          </p:nvSpPr>
          <p:spPr>
            <a:xfrm>
              <a:off x="4865066" y="2695987"/>
              <a:ext cx="2299513" cy="52322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BWI Employee Parking Program Email Address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52DA3CE-186C-47A7-BD48-D573B0F4E946}"/>
              </a:ext>
            </a:extLst>
          </p:cNvPr>
          <p:cNvGrpSpPr/>
          <p:nvPr/>
        </p:nvGrpSpPr>
        <p:grpSpPr>
          <a:xfrm>
            <a:off x="4041934" y="2850089"/>
            <a:ext cx="4035256" cy="694504"/>
            <a:chOff x="3839963" y="3106788"/>
            <a:chExt cx="3851102" cy="38677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DB91389-24AF-4D2A-BDC9-3873DE10B989}"/>
                </a:ext>
              </a:extLst>
            </p:cNvPr>
            <p:cNvGrpSpPr/>
            <p:nvPr/>
          </p:nvGrpSpPr>
          <p:grpSpPr>
            <a:xfrm>
              <a:off x="3839963" y="3106788"/>
              <a:ext cx="1349582" cy="386770"/>
              <a:chOff x="3954621" y="2039340"/>
              <a:chExt cx="1290128" cy="1989951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F7941568-A032-4E18-89A6-15AF4673BB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4621" y="2039340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6FC4FB7A-440B-4BC8-9242-276AD50777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4621" y="4029291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D8FE60D3-E1C6-4A83-AA99-864B38028F8E}"/>
                  </a:ext>
                </a:extLst>
              </p:cNvPr>
              <p:cNvCxnSpPr/>
              <p:nvPr/>
            </p:nvCxnSpPr>
            <p:spPr>
              <a:xfrm>
                <a:off x="4335621" y="2048091"/>
                <a:ext cx="0" cy="19812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604C8DEC-FD9A-484C-8D1C-9B897435AD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4603" y="3197299"/>
                <a:ext cx="900146" cy="31936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ED8612F-CEEE-4BC9-B233-9BE66E18846C}"/>
                </a:ext>
              </a:extLst>
            </p:cNvPr>
            <p:cNvSpPr txBox="1"/>
            <p:nvPr/>
          </p:nvSpPr>
          <p:spPr>
            <a:xfrm>
              <a:off x="5189545" y="3186160"/>
              <a:ext cx="2501520" cy="29138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Tenant’s Information and Billing Information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83CDFB6-55B8-4F00-A0C8-24EC267E06C3}"/>
              </a:ext>
            </a:extLst>
          </p:cNvPr>
          <p:cNvGrpSpPr/>
          <p:nvPr/>
        </p:nvGrpSpPr>
        <p:grpSpPr>
          <a:xfrm>
            <a:off x="4005490" y="3773168"/>
            <a:ext cx="4071707" cy="542279"/>
            <a:chOff x="3695691" y="3801730"/>
            <a:chExt cx="3294074" cy="547251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F1CDCE0-3752-4B3D-9FB9-E06F646F645F}"/>
                </a:ext>
              </a:extLst>
            </p:cNvPr>
            <p:cNvGrpSpPr/>
            <p:nvPr/>
          </p:nvGrpSpPr>
          <p:grpSpPr>
            <a:xfrm>
              <a:off x="3695691" y="3801730"/>
              <a:ext cx="1291508" cy="547251"/>
              <a:chOff x="3962400" y="2057400"/>
              <a:chExt cx="969750" cy="1981200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18560200-F917-4798-9DB1-D90D4CEE46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400" y="2057400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57AFBB4-FE3C-4B3B-8AD9-ECACA5E181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400" y="4038600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9F21968F-C397-4D56-9D9D-084517E74B2E}"/>
                  </a:ext>
                </a:extLst>
              </p:cNvPr>
              <p:cNvCxnSpPr/>
              <p:nvPr/>
            </p:nvCxnSpPr>
            <p:spPr>
              <a:xfrm>
                <a:off x="4343400" y="2057400"/>
                <a:ext cx="0" cy="19812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D692B97F-EC51-49FE-A518-AF882CF438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0151" y="2999919"/>
                <a:ext cx="591999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6BD4282-A5DF-48E5-A028-FED136486EF1}"/>
                </a:ext>
              </a:extLst>
            </p:cNvPr>
            <p:cNvSpPr txBox="1"/>
            <p:nvPr/>
          </p:nvSpPr>
          <p:spPr>
            <a:xfrm>
              <a:off x="4987199" y="3807086"/>
              <a:ext cx="2002566" cy="528017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Authorized Signers’ Signature(s)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473E3C5-70DD-4468-AD0C-6F4D5361E921}"/>
              </a:ext>
            </a:extLst>
          </p:cNvPr>
          <p:cNvGrpSpPr/>
          <p:nvPr/>
        </p:nvGrpSpPr>
        <p:grpSpPr>
          <a:xfrm>
            <a:off x="4084891" y="4621948"/>
            <a:ext cx="3992298" cy="1169551"/>
            <a:chOff x="3695706" y="4646149"/>
            <a:chExt cx="4041549" cy="116955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C4A656D-0F24-4437-82E4-61184254D4F6}"/>
                </a:ext>
              </a:extLst>
            </p:cNvPr>
            <p:cNvGrpSpPr/>
            <p:nvPr/>
          </p:nvGrpSpPr>
          <p:grpSpPr>
            <a:xfrm>
              <a:off x="3695706" y="4779277"/>
              <a:ext cx="1406792" cy="1021478"/>
              <a:chOff x="3962400" y="2057400"/>
              <a:chExt cx="1056310" cy="1981200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B52D49B4-83B8-4CE1-8331-9610583F1C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400" y="2057400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55857BF-789C-4824-B03A-C27547C723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400" y="4038600"/>
                <a:ext cx="3810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02389F4-CBEB-477D-8D9A-9DFCF8C3AF5C}"/>
                  </a:ext>
                </a:extLst>
              </p:cNvPr>
              <p:cNvCxnSpPr/>
              <p:nvPr/>
            </p:nvCxnSpPr>
            <p:spPr>
              <a:xfrm>
                <a:off x="4343400" y="2057400"/>
                <a:ext cx="0" cy="19812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3396897-D602-4BE4-860A-9F9C5B6704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60178" y="3023302"/>
                <a:ext cx="658532" cy="24698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1DD5331-959C-4660-80FE-04430F8CD31F}"/>
                </a:ext>
              </a:extLst>
            </p:cNvPr>
            <p:cNvSpPr txBox="1"/>
            <p:nvPr/>
          </p:nvSpPr>
          <p:spPr>
            <a:xfrm>
              <a:off x="5102498" y="4646149"/>
              <a:ext cx="2634757" cy="1169551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section is for the airlines to inform us which internal sections should be billed.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Authorized signer listed above must also sign this section.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159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7E46C-DEF0-41BD-8F53-ED1C1E3EE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45" y="626337"/>
            <a:ext cx="8793610" cy="325866"/>
          </a:xfrm>
          <a:solidFill>
            <a:srgbClr val="C0000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2000" b="1" u="sng" dirty="0"/>
              <a:t>AUTHORIZATION SIGNATURE &amp; BILLING SHEET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D7B8D18-D48F-42B5-BF92-9A023B51356D}"/>
              </a:ext>
            </a:extLst>
          </p:cNvPr>
          <p:cNvSpPr txBox="1">
            <a:spLocks/>
          </p:cNvSpPr>
          <p:nvPr/>
        </p:nvSpPr>
        <p:spPr>
          <a:xfrm rot="16200000">
            <a:off x="-2931759" y="3558097"/>
            <a:ext cx="6231664" cy="368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Authorized Signature &amp; Billing Sheet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A431AC-74EC-48E8-91DE-16483B0FC716}"/>
              </a:ext>
            </a:extLst>
          </p:cNvPr>
          <p:cNvSpPr/>
          <p:nvPr/>
        </p:nvSpPr>
        <p:spPr>
          <a:xfrm>
            <a:off x="4764950" y="1546171"/>
            <a:ext cx="4170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dirty="0">
                <a:solidFill>
                  <a:prstClr val="black"/>
                </a:solidFill>
              </a:rPr>
              <a:t>This form must be completed and submitted by </a:t>
            </a:r>
          </a:p>
          <a:p>
            <a:pPr lvl="0" algn="ctr">
              <a:defRPr/>
            </a:pPr>
            <a:r>
              <a:rPr lang="en-US" sz="2400" dirty="0">
                <a:solidFill>
                  <a:schemeClr val="accent2"/>
                </a:solidFill>
              </a:rPr>
              <a:t>May 21, 2021</a:t>
            </a:r>
          </a:p>
          <a:p>
            <a:pPr lvl="0" algn="ctr">
              <a:defRPr/>
            </a:pPr>
            <a:r>
              <a:rPr lang="en-US" sz="2400" dirty="0">
                <a:solidFill>
                  <a:prstClr val="black"/>
                </a:solidFill>
              </a:rPr>
              <a:t>for </a:t>
            </a:r>
            <a:r>
              <a:rPr lang="en-US" sz="2400" u="sng" dirty="0">
                <a:solidFill>
                  <a:prstClr val="black"/>
                </a:solidFill>
              </a:rPr>
              <a:t>ALL TENANTS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556FE6-8B2A-4E49-8017-935A0866B909}"/>
              </a:ext>
            </a:extLst>
          </p:cNvPr>
          <p:cNvSpPr/>
          <p:nvPr/>
        </p:nvSpPr>
        <p:spPr>
          <a:xfrm>
            <a:off x="5167485" y="3742169"/>
            <a:ext cx="33652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prstClr val="black"/>
                </a:solidFill>
              </a:rPr>
              <a:t>Hangtag orders </a:t>
            </a:r>
            <a:r>
              <a:rPr lang="en-US" sz="2400" u="sng" dirty="0">
                <a:solidFill>
                  <a:schemeClr val="accent2"/>
                </a:solidFill>
              </a:rPr>
              <a:t>WILL NOT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be filled until an updated Authorized Signer and Billing Sheet has been received.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A2FC01-89BE-4986-964E-31990CCB8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78" y="1066800"/>
            <a:ext cx="3894074" cy="502933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674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FA9F47-607E-4D96-8630-908BABF72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51" y="1146367"/>
            <a:ext cx="3847298" cy="50291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5C7984-54D5-4D39-9633-037243B4A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09600"/>
            <a:ext cx="8763000" cy="381000"/>
          </a:xfrm>
          <a:solidFill>
            <a:srgbClr val="C00000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1800" b="1" u="sng" dirty="0"/>
              <a:t>EMPLOYEE PARKING APPLICATION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37E465-1C8A-401F-AFC5-0EE0E761C1D9}"/>
              </a:ext>
            </a:extLst>
          </p:cNvPr>
          <p:cNvSpPr txBox="1"/>
          <p:nvPr/>
        </p:nvSpPr>
        <p:spPr>
          <a:xfrm>
            <a:off x="5029201" y="1146367"/>
            <a:ext cx="3131427" cy="1323439"/>
          </a:xfrm>
          <a:prstGeom prst="rect">
            <a:avLst/>
          </a:prstGeom>
          <a:noFill/>
          <a:ln>
            <a:solidFill>
              <a:srgbClr val="C00000"/>
            </a:solidFill>
            <a:prstDash val="lgDashDotDot"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Instructions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Must be completed by all BWI Tenants.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Must be signed by the Authorized signer.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3. The form is due to the Office of Administrative Services by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June 1, 2021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 This due date is for large bulk orders from the airlines (including FedEx and UPS) and </a:t>
            </a:r>
            <a:r>
              <a:rPr lang="en-US" sz="1000" dirty="0">
                <a:solidFill>
                  <a:prstClr val="black"/>
                </a:solidFill>
                <a:latin typeface="Calibri"/>
              </a:rPr>
              <a:t>Fraport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All other tenants forms are due by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June 8, 2021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5D59B04-D7AD-4D1A-83E4-B3A841CC276C}"/>
              </a:ext>
            </a:extLst>
          </p:cNvPr>
          <p:cNvGrpSpPr/>
          <p:nvPr/>
        </p:nvGrpSpPr>
        <p:grpSpPr>
          <a:xfrm>
            <a:off x="4343400" y="2057400"/>
            <a:ext cx="1066800" cy="1981200"/>
            <a:chOff x="3962400" y="2057400"/>
            <a:chExt cx="1066800" cy="19812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6BA16C4-8A87-4CF4-8638-0634BF25B70D}"/>
                </a:ext>
              </a:extLst>
            </p:cNvPr>
            <p:cNvCxnSpPr>
              <a:cxnSpLocks/>
            </p:cNvCxnSpPr>
            <p:nvPr/>
          </p:nvCxnSpPr>
          <p:spPr>
            <a:xfrm>
              <a:off x="3962400" y="4038600"/>
              <a:ext cx="381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2106A2B-292A-4298-BE55-482C8185CDA2}"/>
                </a:ext>
              </a:extLst>
            </p:cNvPr>
            <p:cNvCxnSpPr/>
            <p:nvPr/>
          </p:nvCxnSpPr>
          <p:spPr>
            <a:xfrm>
              <a:off x="4343400" y="2057400"/>
              <a:ext cx="0" cy="19812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9CC6B74-9522-43B8-B785-77E7D609D97B}"/>
                </a:ext>
              </a:extLst>
            </p:cNvPr>
            <p:cNvCxnSpPr>
              <a:cxnSpLocks/>
            </p:cNvCxnSpPr>
            <p:nvPr/>
          </p:nvCxnSpPr>
          <p:spPr>
            <a:xfrm>
              <a:off x="4343400" y="2971800"/>
              <a:ext cx="6858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E429AB8-C26F-4A52-8A75-A6FBDF98C4BC}"/>
                </a:ext>
              </a:extLst>
            </p:cNvPr>
            <p:cNvCxnSpPr>
              <a:cxnSpLocks/>
            </p:cNvCxnSpPr>
            <p:nvPr/>
          </p:nvCxnSpPr>
          <p:spPr>
            <a:xfrm>
              <a:off x="3962400" y="2057400"/>
              <a:ext cx="381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A4502B8-28E8-433F-BB07-2F6514E7A6FE}"/>
              </a:ext>
            </a:extLst>
          </p:cNvPr>
          <p:cNvSpPr txBox="1"/>
          <p:nvPr/>
        </p:nvSpPr>
        <p:spPr>
          <a:xfrm>
            <a:off x="5410200" y="2829859"/>
            <a:ext cx="2590800" cy="55399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BWI Employee Parking Areas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prstClr val="black"/>
                </a:solidFill>
                <a:latin typeface="Calibri"/>
              </a:rPr>
              <a:t>**PLEASE MAKE NOTE OF THE RESERVED AND NON-RESERVED LOTS**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2CB426-930D-47F2-A172-4E0BB9658FB0}"/>
              </a:ext>
            </a:extLst>
          </p:cNvPr>
          <p:cNvSpPr txBox="1"/>
          <p:nvPr/>
        </p:nvSpPr>
        <p:spPr>
          <a:xfrm>
            <a:off x="5410200" y="3972833"/>
            <a:ext cx="2743200" cy="30777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Authorized Signer Signature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EF5AEA-7C39-4D4E-996A-C8F56A2A67FF}"/>
              </a:ext>
            </a:extLst>
          </p:cNvPr>
          <p:cNvSpPr txBox="1"/>
          <p:nvPr/>
        </p:nvSpPr>
        <p:spPr>
          <a:xfrm>
            <a:off x="5486400" y="4672018"/>
            <a:ext cx="2667000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signature of the employee picking up the decal hangtags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302D2F5-96AD-4A65-AE7D-B72642A3EFE8}"/>
              </a:ext>
            </a:extLst>
          </p:cNvPr>
          <p:cNvSpPr txBox="1">
            <a:spLocks/>
          </p:cNvSpPr>
          <p:nvPr/>
        </p:nvSpPr>
        <p:spPr>
          <a:xfrm rot="16200000">
            <a:off x="-2933702" y="3543302"/>
            <a:ext cx="6248402" cy="38099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Employee Parking Application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908BCB-C33C-4A59-AD89-3FFCFA04F4A7}"/>
              </a:ext>
            </a:extLst>
          </p:cNvPr>
          <p:cNvCxnSpPr>
            <a:cxnSpLocks/>
          </p:cNvCxnSpPr>
          <p:nvPr/>
        </p:nvCxnSpPr>
        <p:spPr>
          <a:xfrm flipV="1">
            <a:off x="4343400" y="4126723"/>
            <a:ext cx="1057075" cy="439041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DE5727-7CA9-41A9-8166-9C6146A6D86B}"/>
              </a:ext>
            </a:extLst>
          </p:cNvPr>
          <p:cNvCxnSpPr>
            <a:cxnSpLocks/>
          </p:cNvCxnSpPr>
          <p:nvPr/>
        </p:nvCxnSpPr>
        <p:spPr>
          <a:xfrm flipV="1">
            <a:off x="4343400" y="4879035"/>
            <a:ext cx="1150228" cy="226364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5FEB5A5-60EF-47A8-962C-2D3A67EBD786}"/>
              </a:ext>
            </a:extLst>
          </p:cNvPr>
          <p:cNvCxnSpPr>
            <a:cxnSpLocks/>
          </p:cNvCxnSpPr>
          <p:nvPr/>
        </p:nvCxnSpPr>
        <p:spPr>
          <a:xfrm>
            <a:off x="4343400" y="5418670"/>
            <a:ext cx="1148494" cy="149617"/>
          </a:xfrm>
          <a:prstGeom prst="bentConnector3">
            <a:avLst>
              <a:gd name="adj1" fmla="val 5000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7F186DA-1617-4D5A-8F8A-B69CB0356138}"/>
              </a:ext>
            </a:extLst>
          </p:cNvPr>
          <p:cNvSpPr txBox="1"/>
          <p:nvPr/>
        </p:nvSpPr>
        <p:spPr>
          <a:xfrm>
            <a:off x="5493628" y="5383527"/>
            <a:ext cx="266700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NEW FEATURE: Checkbox for Fraport tenants, mark this box AND the “Bill” box.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6AE028F-1C4A-4027-BF86-621D5186FD21}"/>
              </a:ext>
            </a:extLst>
          </p:cNvPr>
          <p:cNvCxnSpPr/>
          <p:nvPr/>
        </p:nvCxnSpPr>
        <p:spPr>
          <a:xfrm flipH="1" flipV="1">
            <a:off x="2438400" y="2362200"/>
            <a:ext cx="2292626" cy="6096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D8DD368-9E6C-4233-8B4C-FE4789D781B7}"/>
              </a:ext>
            </a:extLst>
          </p:cNvPr>
          <p:cNvCxnSpPr/>
          <p:nvPr/>
        </p:nvCxnSpPr>
        <p:spPr>
          <a:xfrm flipH="1">
            <a:off x="2438401" y="2971799"/>
            <a:ext cx="2285998" cy="15240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99D9344-CCCC-45AC-B5DB-11096B360F4D}"/>
              </a:ext>
            </a:extLst>
          </p:cNvPr>
          <p:cNvCxnSpPr/>
          <p:nvPr/>
        </p:nvCxnSpPr>
        <p:spPr>
          <a:xfrm flipH="1">
            <a:off x="2438399" y="2971800"/>
            <a:ext cx="2285999" cy="100103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AB8D5539-E242-4561-9D71-D5D0F1FCB401}"/>
              </a:ext>
            </a:extLst>
          </p:cNvPr>
          <p:cNvSpPr/>
          <p:nvPr/>
        </p:nvSpPr>
        <p:spPr>
          <a:xfrm>
            <a:off x="990600" y="5333552"/>
            <a:ext cx="609600" cy="14961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1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7E46C-DEF0-41BD-8F53-ED1C1E3EE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45" y="626337"/>
            <a:ext cx="8793610" cy="325866"/>
          </a:xfrm>
          <a:solidFill>
            <a:srgbClr val="C0000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2000" b="1" u="sng" dirty="0"/>
              <a:t>EMPLOYEE PARKING APPLICATION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D7B8D18-D48F-42B5-BF92-9A023B51356D}"/>
              </a:ext>
            </a:extLst>
          </p:cNvPr>
          <p:cNvSpPr txBox="1">
            <a:spLocks/>
          </p:cNvSpPr>
          <p:nvPr/>
        </p:nvSpPr>
        <p:spPr>
          <a:xfrm rot="16200000">
            <a:off x="-2931759" y="3558097"/>
            <a:ext cx="6231664" cy="368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Employee Parking Application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A431AC-74EC-48E8-91DE-16483B0FC716}"/>
              </a:ext>
            </a:extLst>
          </p:cNvPr>
          <p:cNvSpPr/>
          <p:nvPr/>
        </p:nvSpPr>
        <p:spPr>
          <a:xfrm>
            <a:off x="4764950" y="1951672"/>
            <a:ext cx="4170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dirty="0">
                <a:solidFill>
                  <a:prstClr val="black"/>
                </a:solidFill>
              </a:rPr>
              <a:t>This form must be completed and   submitted by </a:t>
            </a:r>
          </a:p>
          <a:p>
            <a:pPr lvl="0" algn="ctr">
              <a:defRPr/>
            </a:pPr>
            <a:r>
              <a:rPr lang="en-US" dirty="0">
                <a:solidFill>
                  <a:schemeClr val="accent2"/>
                </a:solidFill>
              </a:rPr>
              <a:t>June 1, 2021 </a:t>
            </a:r>
          </a:p>
          <a:p>
            <a:pPr lvl="0" algn="ctr">
              <a:defRPr/>
            </a:pPr>
            <a:r>
              <a:rPr lang="en-US" dirty="0">
                <a:solidFill>
                  <a:prstClr val="black"/>
                </a:solidFill>
              </a:rPr>
              <a:t>for large bulk orders (i.e. Fraport, commercial and passenger airlines).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556FE6-8B2A-4E49-8017-935A0866B909}"/>
              </a:ext>
            </a:extLst>
          </p:cNvPr>
          <p:cNvSpPr/>
          <p:nvPr/>
        </p:nvSpPr>
        <p:spPr>
          <a:xfrm>
            <a:off x="5167485" y="3742169"/>
            <a:ext cx="33652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</a:rPr>
              <a:t>This form must be completed and   submitted by </a:t>
            </a:r>
          </a:p>
          <a:p>
            <a:pPr algn="ctr">
              <a:defRPr/>
            </a:pPr>
            <a:r>
              <a:rPr lang="en-US" dirty="0">
                <a:solidFill>
                  <a:schemeClr val="accent2"/>
                </a:solidFill>
              </a:rPr>
              <a:t>June 8, 2021 </a:t>
            </a:r>
          </a:p>
          <a:p>
            <a:pPr algn="ctr">
              <a:defRPr/>
            </a:pPr>
            <a:r>
              <a:rPr lang="en-US" dirty="0">
                <a:solidFill>
                  <a:prstClr val="black"/>
                </a:solidFill>
              </a:rPr>
              <a:t>for small businesses and independently owned/operated  tenants.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FDDEF6-BA1A-4357-B2B2-AA4DD53D9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02" y="1066800"/>
            <a:ext cx="3847298" cy="50291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279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AE65D-075C-4E1C-9430-A1D39D202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1" y="617182"/>
            <a:ext cx="8839199" cy="304800"/>
          </a:xfrm>
          <a:solidFill>
            <a:srgbClr val="C0000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sz="2400" b="1" u="sng" dirty="0"/>
              <a:t>MAA WEBSITE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63840F-D098-4F05-9FD1-0DBC37E10A75}"/>
              </a:ext>
            </a:extLst>
          </p:cNvPr>
          <p:cNvSpPr/>
          <p:nvPr/>
        </p:nvSpPr>
        <p:spPr>
          <a:xfrm>
            <a:off x="2895600" y="1108691"/>
            <a:ext cx="3541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http://www.marylandaviation.com/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7F8EA2-1155-4A9D-BC2D-C48ED52DDB9C}"/>
              </a:ext>
            </a:extLst>
          </p:cNvPr>
          <p:cNvSpPr txBox="1"/>
          <p:nvPr/>
        </p:nvSpPr>
        <p:spPr>
          <a:xfrm>
            <a:off x="7086600" y="3826471"/>
            <a:ext cx="1891518" cy="246221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The MAA website is brand new which means all authorized tenants are </a:t>
            </a:r>
            <a:r>
              <a:rPr lang="en-US" sz="1400" u="sng" dirty="0"/>
              <a:t>required</a:t>
            </a:r>
            <a:r>
              <a:rPr lang="en-US" sz="1400" dirty="0"/>
              <a:t> to register in order to access the site.</a:t>
            </a:r>
          </a:p>
          <a:p>
            <a:endParaRPr lang="en-US" sz="1400" dirty="0"/>
          </a:p>
          <a:p>
            <a:r>
              <a:rPr lang="en-US" sz="1400" dirty="0"/>
              <a:t>Please go to: </a:t>
            </a:r>
            <a:r>
              <a:rPr lang="en-US" sz="1400" u="sng" dirty="0">
                <a:hlinkClick r:id="rId3"/>
              </a:rPr>
              <a:t>https://marylandaviation.com/register/</a:t>
            </a:r>
            <a:r>
              <a:rPr lang="en-US" sz="1400" u="sng" dirty="0"/>
              <a:t> </a:t>
            </a:r>
            <a:r>
              <a:rPr lang="en-US" sz="1400" dirty="0"/>
              <a:t>to register for access.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C2D654-8D25-455B-981E-ABE3BA72CADB}"/>
              </a:ext>
            </a:extLst>
          </p:cNvPr>
          <p:cNvSpPr txBox="1">
            <a:spLocks/>
          </p:cNvSpPr>
          <p:nvPr/>
        </p:nvSpPr>
        <p:spPr>
          <a:xfrm rot="16200000">
            <a:off x="-2968009" y="3585191"/>
            <a:ext cx="6240818" cy="304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CURRENT LOCATION OF FORMS </a:t>
            </a:r>
          </a:p>
        </p:txBody>
      </p:sp>
      <p:pic>
        <p:nvPicPr>
          <p:cNvPr id="12" name="Picture 11" descr="Graphical user interface&#10;&#10;Description automatically generated">
            <a:extLst>
              <a:ext uri="{FF2B5EF4-FFF2-40B4-BE49-F238E27FC236}">
                <a16:creationId xmlns:a16="http://schemas.microsoft.com/office/drawing/2014/main" id="{B5B18E65-30BA-4E0C-A5ED-A4B2770D3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1981200"/>
            <a:ext cx="6705599" cy="431383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00791C-C460-405F-9EC2-7CAE01DD746A}"/>
              </a:ext>
            </a:extLst>
          </p:cNvPr>
          <p:cNvSpPr txBox="1"/>
          <p:nvPr/>
        </p:nvSpPr>
        <p:spPr>
          <a:xfrm>
            <a:off x="7086600" y="2156322"/>
            <a:ext cx="1916918" cy="160043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The parking forms and other parking information will be located under BWI Tenants on the MAA Website.  </a:t>
            </a:r>
          </a:p>
          <a:p>
            <a:endParaRPr lang="en-US" sz="14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CABEF5F-C588-4F65-B520-95DB0137872A}"/>
              </a:ext>
            </a:extLst>
          </p:cNvPr>
          <p:cNvCxnSpPr>
            <a:cxnSpLocks/>
          </p:cNvCxnSpPr>
          <p:nvPr/>
        </p:nvCxnSpPr>
        <p:spPr>
          <a:xfrm>
            <a:off x="5486400" y="5791200"/>
            <a:ext cx="16002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61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F5A47-17B2-4F8A-8E49-18A7BA59A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0372"/>
            <a:ext cx="9144000" cy="1248428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en-US" b="1" u="sng" dirty="0"/>
              <a:t>Common Concerns and Misconceptions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E3622-7265-4C18-99B6-E0A0C7BB8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057400"/>
            <a:ext cx="8610600" cy="3733800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Questions and concerns regarding billing and statements should be directed to the Office of Finance.</a:t>
            </a:r>
          </a:p>
          <a:p>
            <a:pPr marL="0" indent="0">
              <a:buNone/>
            </a:pPr>
            <a:endParaRPr lang="en-US" sz="2600" dirty="0"/>
          </a:p>
          <a:p>
            <a:r>
              <a:rPr lang="en-US" sz="2600" dirty="0"/>
              <a:t>Questions, concerns, and requests regarding reserved parking spaces should be directed to the Office of Ground Transportation.</a:t>
            </a:r>
          </a:p>
          <a:p>
            <a:pPr marL="0" indent="0">
              <a:buNone/>
            </a:pPr>
            <a:endParaRPr lang="en-US" sz="2600" dirty="0"/>
          </a:p>
          <a:p>
            <a:r>
              <a:rPr lang="en-US" sz="2600" dirty="0"/>
              <a:t>Issues with proximity cards (lost, stolen, damage, or malfunction) should also go to the Office of Ground Transportation.</a:t>
            </a:r>
          </a:p>
          <a:p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82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F5A47-17B2-4F8A-8E49-18A7BA59A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80372"/>
            <a:ext cx="9144000" cy="1248428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en-US" b="1" u="sng" dirty="0"/>
              <a:t>Please Note: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E3622-7265-4C18-99B6-E0A0C7BB8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828800"/>
            <a:ext cx="8610600" cy="4297363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Any returns done after paperwork has been submitted will have to go through the formal return process whether the decal hangtags have been used.</a:t>
            </a:r>
          </a:p>
          <a:p>
            <a:pPr marL="0" indent="0">
              <a:buNone/>
            </a:pPr>
            <a:endParaRPr lang="en-US" sz="2800" dirty="0"/>
          </a:p>
          <a:p>
            <a:pPr lvl="1"/>
            <a:r>
              <a:rPr lang="en-US" dirty="0"/>
              <a:t>Please be sure of the number of decal hangtags you need before requesting them.</a:t>
            </a:r>
          </a:p>
          <a:p>
            <a:pPr lvl="1"/>
            <a:r>
              <a:rPr lang="en-US" dirty="0"/>
              <a:t>Please inform self-pay employees of the decal hangtag price (once the new price has been released) before they come to purchase a decal hangtag.</a:t>
            </a:r>
          </a:p>
          <a:p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74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967973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>QUESTIONS</a:t>
            </a:r>
          </a:p>
        </p:txBody>
      </p:sp>
      <p:pic>
        <p:nvPicPr>
          <p:cNvPr id="1029" name="Picture 5" descr="C:\Users\rberry1\AppData\Local\Microsoft\Windows\Temporary Internet Files\Content.IE5\TFS53D79\passe-compose-ou-imparfait-grammaire-bdf-1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257800"/>
            <a:ext cx="2032000" cy="133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rberry1\AppData\Local\Microsoft\Windows\Temporary Internet Files\Content.IE5\R9AG7S5B\6914837999_22d461b555_z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735778"/>
            <a:ext cx="1950720" cy="195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rberry1\AppData\Local\Microsoft\Windows\Temporary Internet Files\Content.IE5\DG67IYE2\2010-02-04-Questions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441580"/>
            <a:ext cx="16764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C31023-7343-40C4-A158-8A6B6A7E253D}"/>
              </a:ext>
            </a:extLst>
          </p:cNvPr>
          <p:cNvSpPr txBox="1"/>
          <p:nvPr/>
        </p:nvSpPr>
        <p:spPr>
          <a:xfrm>
            <a:off x="2716360" y="3820667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Stacey Hicks-Johnson</a:t>
            </a:r>
          </a:p>
          <a:p>
            <a:pPr algn="ctr"/>
            <a:r>
              <a:rPr lang="en-US" dirty="0"/>
              <a:t>410-859-7351</a:t>
            </a:r>
          </a:p>
          <a:p>
            <a:pPr algn="ctr"/>
            <a:r>
              <a:rPr lang="en-US" dirty="0">
                <a:hlinkClick r:id="rId5"/>
              </a:rPr>
              <a:t>shicks-johnson@bwiairport.com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Hours of Operations: 8AM – 4PM</a:t>
            </a:r>
          </a:p>
        </p:txBody>
      </p:sp>
    </p:spTree>
    <p:extLst>
      <p:ext uri="{BB962C8B-B14F-4D97-AF65-F5344CB8AC3E}">
        <p14:creationId xmlns:p14="http://schemas.microsoft.com/office/powerpoint/2010/main" val="87276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3868</TotalTime>
  <Words>542</Words>
  <Application>Microsoft Office PowerPoint</Application>
  <PresentationFormat>On-screen Show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1_Custom Design</vt:lpstr>
      <vt:lpstr>2_Custom Design</vt:lpstr>
      <vt:lpstr>OFFICE OF ADMINISTRATIVE SERVICES TENANT MANAGER’S MEETING APRIL 16, 2021</vt:lpstr>
      <vt:lpstr>AUTHORIZED SIGNATURE &amp; BILLING SHEET</vt:lpstr>
      <vt:lpstr>AUTHORIZATION SIGNATURE &amp; BILLING SHEET</vt:lpstr>
      <vt:lpstr>EMPLOYEE PARKING APPLICATION</vt:lpstr>
      <vt:lpstr>EMPLOYEE PARKING APPLICATION</vt:lpstr>
      <vt:lpstr>MAA WEBSITE</vt:lpstr>
      <vt:lpstr>Common Concerns and Misconceptions</vt:lpstr>
      <vt:lpstr>Please Note:</vt:lpstr>
      <vt:lpstr>QUESTIONS</vt:lpstr>
    </vt:vector>
  </TitlesOfParts>
  <Company>Maryland Aviation Administration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wkidd</dc:creator>
  <cp:lastModifiedBy>Todd Whittle</cp:lastModifiedBy>
  <cp:revision>79</cp:revision>
  <cp:lastPrinted>2015-11-02T20:12:14Z</cp:lastPrinted>
  <dcterms:created xsi:type="dcterms:W3CDTF">2015-11-02T16:52:02Z</dcterms:created>
  <dcterms:modified xsi:type="dcterms:W3CDTF">2021-04-12T16:23:14Z</dcterms:modified>
</cp:coreProperties>
</file>